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A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eventscape-bad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48640"/>
            <a:ext cx="563270" cy="5632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2339" y="629107"/>
            <a:ext cx="3621024" cy="38221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20" b="1">
                <a:solidFill>
                  <a:srgbClr val="FFFFFF"/>
                </a:solidFill>
                <a:latin typeface="Montserrat"/>
              </a:rPr>
              <a:t>EVENTSCAPE AFRICA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627632"/>
            <a:ext cx="5212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1">
                <a:solidFill>
                  <a:srgbClr val="E7C66A"/>
                </a:solidFill>
                <a:latin typeface="Open Sans"/>
              </a:rPr>
              <a:t>PROVIDER GUIDE  |  EVENTSCAPE AFRICA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2084831"/>
            <a:ext cx="521208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400" b="1">
                <a:solidFill>
                  <a:srgbClr val="FFFFFF"/>
                </a:solidFill>
                <a:latin typeface="Montserrat"/>
              </a:rPr>
              <a:t>Turn your profile into a source of event 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4041648"/>
            <a:ext cx="50292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0">
                <a:solidFill>
                  <a:srgbClr val="E9F0EA"/>
                </a:solidFill>
                <a:latin typeface="Open Sans"/>
              </a:rPr>
              <a:t>Showcase your services, receive better-briefed inquiries and manage every opportunity in one place.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5212080"/>
            <a:ext cx="4160520" cy="438912"/>
          </a:xfrm>
          <a:prstGeom prst="roundRect">
            <a:avLst/>
          </a:prstGeom>
          <a:solidFill>
            <a:srgbClr val="14563D"/>
          </a:solidFill>
          <a:ln w="10160">
            <a:solidFill>
              <a:srgbClr val="C9A2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5294376"/>
            <a:ext cx="38404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Open Sans"/>
              </a:rPr>
              <a:t>BE DISCOVERABLE  ·  RESPOND  ·  GROW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36208" y="1005840"/>
            <a:ext cx="5248656" cy="3931920"/>
          </a:xfrm>
          <a:prstGeom prst="rect">
            <a:avLst/>
          </a:prstGeom>
          <a:solidFill>
            <a:srgbClr val="14563D"/>
          </a:solidFill>
          <a:ln w="10160">
            <a:solidFill>
              <a:srgbClr val="C9A2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provider-prof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648" y="1097280"/>
            <a:ext cx="5065776" cy="374903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64224" y="5084064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D6E5DA"/>
                </a:solidFill>
                <a:latin typeface="Open Sans"/>
              </a:rPr>
              <a:t>A real product view from the developer demo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31520" y="6190488"/>
            <a:ext cx="10744200" cy="0"/>
          </a:xfrm>
          <a:prstGeom prst="line">
            <a:avLst/>
          </a:prstGeom>
          <a:ln w="12700">
            <a:solidFill>
              <a:srgbClr val="3A63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49808" y="6336792"/>
            <a:ext cx="80467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800" b="1">
                <a:solidFill>
                  <a:srgbClr val="D6E5DA"/>
                </a:solidFill>
                <a:latin typeface="Open Sans"/>
              </a:rPr>
              <a:t>EVENTSCAPE AFRICA  | 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9260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14563D"/>
                </a:solidFill>
                <a:latin typeface="Open Sans"/>
              </a:rPr>
              <a:t>YOUR STOREFRONT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621792"/>
            <a:ext cx="11064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700" b="1">
                <a:solidFill>
                  <a:srgbClr val="0B3A24"/>
                </a:solidFill>
                <a:latin typeface="Montserrat"/>
              </a:rPr>
              <a:t>Make it easier for customers to find the right fit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0972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>
                <a:solidFill>
                  <a:srgbClr val="5C6B62"/>
                </a:solidFill>
                <a:latin typeface="Open Sans"/>
              </a:rPr>
              <a:t>Present your business, services and location in a marketplace built for events.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30352" y="6455664"/>
            <a:ext cx="11137392" cy="0"/>
          </a:xfrm>
          <a:prstGeom prst="line">
            <a:avLst/>
          </a:prstGeom>
          <a:ln w="12700">
            <a:solidFill>
              <a:srgbClr val="DFE6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10528"/>
            <a:ext cx="3840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800" b="1">
                <a:solidFill>
                  <a:srgbClr val="14563D"/>
                </a:solidFill>
                <a:latin typeface="Open Sans"/>
              </a:rPr>
              <a:t>EVENTSCAPE AFRICA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510528"/>
            <a:ext cx="3474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800" b="0">
                <a:solidFill>
                  <a:srgbClr val="5C6B62"/>
                </a:solidFill>
                <a:latin typeface="Open Sans"/>
              </a:rPr>
              <a:t>PROVIDER GUIDE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9224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02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6" y="1792224"/>
            <a:ext cx="6016752" cy="3776472"/>
          </a:xfrm>
          <a:prstGeom prst="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homep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28800"/>
            <a:ext cx="5943600" cy="37033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95160" y="1901952"/>
            <a:ext cx="429768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>
                <a:solidFill>
                  <a:srgbClr val="0B3A24"/>
                </a:solidFill>
                <a:latin typeface="Montserrat"/>
              </a:rPr>
              <a:t>Customers can browse by: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22592" y="2542032"/>
            <a:ext cx="4160520" cy="2057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0">
                <a:solidFill>
                  <a:srgbClr val="16231C"/>
                </a:solidFill>
                <a:latin typeface="Open Sans"/>
              </a:rPr>
              <a:t>• Service category and type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0">
                <a:solidFill>
                  <a:srgbClr val="16231C"/>
                </a:solidFill>
                <a:latin typeface="Open Sans"/>
              </a:rPr>
              <a:t>• Region or city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0">
                <a:solidFill>
                  <a:srgbClr val="16231C"/>
                </a:solidFill>
                <a:latin typeface="Open Sans"/>
              </a:rPr>
              <a:t>• Listing details and photos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0">
                <a:solidFill>
                  <a:srgbClr val="16231C"/>
                </a:solidFill>
                <a:latin typeface="Open Sans"/>
              </a:rPr>
              <a:t>• Provider profile and reviews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86016" y="4919472"/>
            <a:ext cx="4251960" cy="713232"/>
          </a:xfrm>
          <a:prstGeom prst="roundRect">
            <a:avLst/>
          </a:prstGeom>
          <a:solidFill>
            <a:srgbClr val="E7E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87184" y="5084064"/>
            <a:ext cx="382219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1">
                <a:solidFill>
                  <a:srgbClr val="14563D"/>
                </a:solidFill>
                <a:latin typeface="Open Sans"/>
              </a:rPr>
              <a:t>Clear details help customers send better inquiries.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9260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14563D"/>
                </a:solidFill>
                <a:latin typeface="Open Sans"/>
              </a:rPr>
              <a:t>YOUR PROFILE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621792"/>
            <a:ext cx="11064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700" b="1">
                <a:solidFill>
                  <a:srgbClr val="0B3A24"/>
                </a:solidFill>
                <a:latin typeface="Montserrat"/>
              </a:rPr>
              <a:t>Turn a first visit into confidence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0972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>
                <a:solidFill>
                  <a:srgbClr val="5C6B62"/>
                </a:solidFill>
                <a:latin typeface="Open Sans"/>
              </a:rPr>
              <a:t>Your public profile brings your business identity and listings together.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30352" y="6455664"/>
            <a:ext cx="11137392" cy="0"/>
          </a:xfrm>
          <a:prstGeom prst="line">
            <a:avLst/>
          </a:prstGeom>
          <a:ln w="12700">
            <a:solidFill>
              <a:srgbClr val="DFE6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10528"/>
            <a:ext cx="3840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800" b="1">
                <a:solidFill>
                  <a:srgbClr val="14563D"/>
                </a:solidFill>
                <a:latin typeface="Open Sans"/>
              </a:rPr>
              <a:t>EVENTSCAPE AFRICA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510528"/>
            <a:ext cx="3474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800" b="0">
                <a:solidFill>
                  <a:srgbClr val="5C6B62"/>
                </a:solidFill>
                <a:latin typeface="Open Sans"/>
              </a:rPr>
              <a:t>PROVIDER GUIDE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9224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03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6" y="1792224"/>
            <a:ext cx="6062472" cy="3840480"/>
          </a:xfrm>
          <a:prstGeom prst="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provider-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28800"/>
            <a:ext cx="5989320" cy="37673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04304" y="1883664"/>
            <a:ext cx="424281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>
                <a:solidFill>
                  <a:srgbClr val="0B3A24"/>
                </a:solidFill>
                <a:latin typeface="Montserrat"/>
              </a:rPr>
              <a:t>Show customers the essentials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86016" y="2450592"/>
            <a:ext cx="4297680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150607" y="2633472"/>
            <a:ext cx="73152" cy="47548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51775" y="2633472"/>
            <a:ext cx="376732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>
                <a:solidFill>
                  <a:srgbClr val="0B3A24"/>
                </a:solidFill>
                <a:latin typeface="Montserrat"/>
              </a:rPr>
              <a:t>Business story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51775" y="3163824"/>
            <a:ext cx="3767328" cy="-9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Display name, bio, photo and service area.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86016" y="3474720"/>
            <a:ext cx="4297680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50607" y="3657600"/>
            <a:ext cx="73152" cy="475488"/>
          </a:xfrm>
          <a:prstGeom prst="rect">
            <a:avLst/>
          </a:prstGeom>
          <a:solidFill>
            <a:srgbClr val="145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51775" y="3657600"/>
            <a:ext cx="376732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>
                <a:solidFill>
                  <a:srgbClr val="0B3A24"/>
                </a:solidFill>
                <a:latin typeface="Montserrat"/>
              </a:rPr>
              <a:t>Services and media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51775" y="4187952"/>
            <a:ext cx="3767328" cy="-9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Individual listings, descriptions, prices and portfolio images.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86016" y="4498848"/>
            <a:ext cx="4297680" cy="841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150607" y="4681728"/>
            <a:ext cx="73152" cy="47548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51775" y="4681728"/>
            <a:ext cx="376732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>
                <a:solidFill>
                  <a:srgbClr val="0B3A24"/>
                </a:solidFill>
                <a:latin typeface="Montserrat"/>
              </a:rPr>
              <a:t>Reputation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51775" y="5212080"/>
            <a:ext cx="3767328" cy="-9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Eligible customer reviews, provider replies and verified status when approved.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9260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14563D"/>
                </a:solidFill>
                <a:latin typeface="Open Sans"/>
              </a:rPr>
              <a:t>HOW LEADS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621792"/>
            <a:ext cx="11064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700" b="1">
                <a:solidFill>
                  <a:srgbClr val="0B3A24"/>
                </a:solidFill>
                <a:latin typeface="Montserrat"/>
              </a:rPr>
              <a:t>One event brief can start several provider conversations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0972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>
                <a:solidFill>
                  <a:srgbClr val="5C6B62"/>
                </a:solidFill>
                <a:latin typeface="Open Sans"/>
              </a:rPr>
              <a:t>Customers share context; providers handle availability, quotes and booking directly.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30352" y="6455664"/>
            <a:ext cx="11137392" cy="0"/>
          </a:xfrm>
          <a:prstGeom prst="line">
            <a:avLst/>
          </a:prstGeom>
          <a:ln w="12700">
            <a:solidFill>
              <a:srgbClr val="DFE6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10528"/>
            <a:ext cx="3840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800" b="1">
                <a:solidFill>
                  <a:srgbClr val="14563D"/>
                </a:solidFill>
                <a:latin typeface="Open Sans"/>
              </a:rPr>
              <a:t>EVENTSCAPE AFRICA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510528"/>
            <a:ext cx="3474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800" b="0">
                <a:solidFill>
                  <a:srgbClr val="5C6B62"/>
                </a:solidFill>
                <a:latin typeface="Open Sans"/>
              </a:rPr>
              <a:t>PROVIDER GUIDE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9224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04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" y="2029968"/>
            <a:ext cx="2487168" cy="21762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58568"/>
            <a:ext cx="208483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CUSTOMER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715768"/>
            <a:ext cx="2084831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>
                <a:solidFill>
                  <a:srgbClr val="0B3A24"/>
                </a:solidFill>
                <a:latin typeface="Montserrat"/>
              </a:rPr>
              <a:t>Create a brief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337560"/>
            <a:ext cx="2084831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Event date, location, guest count and needs.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090672" y="3136392"/>
            <a:ext cx="329184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483864" y="2029968"/>
            <a:ext cx="2487168" cy="21762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66744" y="2258568"/>
            <a:ext cx="208483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MATCH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66744" y="2715768"/>
            <a:ext cx="2084831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>
                <a:solidFill>
                  <a:srgbClr val="0B3A24"/>
                </a:solidFill>
                <a:latin typeface="Montserrat"/>
              </a:rPr>
              <a:t>Choose services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66744" y="3337560"/>
            <a:ext cx="2084831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Browse listings and select suitable providers.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971032" y="3136392"/>
            <a:ext cx="329184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364224" y="2029968"/>
            <a:ext cx="2487168" cy="21762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47104" y="2258568"/>
            <a:ext cx="208483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INQUIRY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47104" y="2715768"/>
            <a:ext cx="2084831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>
                <a:solidFill>
                  <a:srgbClr val="0B3A24"/>
                </a:solidFill>
                <a:latin typeface="Montserrat"/>
              </a:rPr>
              <a:t>Send the request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47104" y="3337560"/>
            <a:ext cx="2084831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Message arrives as a lead with pricing context.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851392" y="3136392"/>
            <a:ext cx="329184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9244584" y="2029968"/>
            <a:ext cx="2487168" cy="217627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27463" y="2258568"/>
            <a:ext cx="208483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PROVIDER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27463" y="2715768"/>
            <a:ext cx="2084831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600" b="1">
                <a:solidFill>
                  <a:srgbClr val="0B3A24"/>
                </a:solidFill>
                <a:latin typeface="Montserrat"/>
              </a:rPr>
              <a:t>Respond and agree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27463" y="3337560"/>
            <a:ext cx="2084831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Continue the conversation and settle directly.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1792" y="4709160"/>
            <a:ext cx="10936224" cy="822960"/>
          </a:xfrm>
          <a:prstGeom prst="roundRect">
            <a:avLst/>
          </a:prstGeom>
          <a:solidFill>
            <a:srgbClr val="F4EE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4910328"/>
            <a:ext cx="10369296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1">
                <a:solidFill>
                  <a:srgbClr val="16231C"/>
                </a:solidFill>
                <a:latin typeface="Open Sans"/>
              </a:rPr>
              <a:t>Eventscape does not process customer-to-provider booking payments. Agree and settle directly with your customer.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9260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14563D"/>
                </a:solidFill>
                <a:latin typeface="Open Sans"/>
              </a:rPr>
              <a:t>YOUR WORKSPACE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621792"/>
            <a:ext cx="11064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700" b="1">
                <a:solidFill>
                  <a:srgbClr val="0B3A24"/>
                </a:solidFill>
                <a:latin typeface="Montserrat"/>
              </a:rPr>
              <a:t>Keep every opportunity moving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0972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>
                <a:solidFill>
                  <a:srgbClr val="5C6B62"/>
                </a:solidFill>
                <a:latin typeface="Open Sans"/>
              </a:rPr>
              <a:t>A lead pipeline and shared inbox help you follow up without losing the context.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30352" y="6455664"/>
            <a:ext cx="11137392" cy="0"/>
          </a:xfrm>
          <a:prstGeom prst="line">
            <a:avLst/>
          </a:prstGeom>
          <a:ln w="12700">
            <a:solidFill>
              <a:srgbClr val="DFE6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10528"/>
            <a:ext cx="3840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800" b="1">
                <a:solidFill>
                  <a:srgbClr val="14563D"/>
                </a:solidFill>
                <a:latin typeface="Open Sans"/>
              </a:rPr>
              <a:t>EVENTSCAPE AFRICA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510528"/>
            <a:ext cx="3474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800" b="0">
                <a:solidFill>
                  <a:srgbClr val="5C6B62"/>
                </a:solidFill>
                <a:latin typeface="Open Sans"/>
              </a:rPr>
              <a:t>PROVIDER GUIDE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9224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05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121408"/>
            <a:ext cx="2505456" cy="1078992"/>
          </a:xfrm>
          <a:prstGeom prst="round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1" y="2322576"/>
            <a:ext cx="21671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>
                <a:solidFill>
                  <a:srgbClr val="FFFFFF"/>
                </a:solidFill>
                <a:latin typeface="Open Sans"/>
              </a:rPr>
              <a:t>NEW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1" y="2679192"/>
            <a:ext cx="216712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E9F0EA"/>
                </a:solidFill>
                <a:latin typeface="Open Sans"/>
              </a:rPr>
              <a:t>A request arrives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145536" y="2670048"/>
            <a:ext cx="274320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493008" y="2121408"/>
            <a:ext cx="2505456" cy="1078992"/>
          </a:xfrm>
          <a:prstGeom prst="round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57600" y="2322576"/>
            <a:ext cx="21671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>
                <a:solidFill>
                  <a:srgbClr val="FFFFFF"/>
                </a:solidFill>
                <a:latin typeface="Open Sans"/>
              </a:rPr>
              <a:t>VIEWED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2679192"/>
            <a:ext cx="216712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E9F0EA"/>
                </a:solidFill>
                <a:latin typeface="Open Sans"/>
              </a:rPr>
              <a:t>Review the event details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998464" y="2670048"/>
            <a:ext cx="274320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345936" y="2121408"/>
            <a:ext cx="2505456" cy="1078992"/>
          </a:xfrm>
          <a:prstGeom prst="round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10528" y="2322576"/>
            <a:ext cx="21671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>
                <a:solidFill>
                  <a:srgbClr val="FFFFFF"/>
                </a:solidFill>
                <a:latin typeface="Open Sans"/>
              </a:rPr>
              <a:t>RESPONDED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0528" y="2679192"/>
            <a:ext cx="216712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E9F0EA"/>
                </a:solidFill>
                <a:latin typeface="Open Sans"/>
              </a:rPr>
              <a:t>Reply in the conversation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851392" y="2670048"/>
            <a:ext cx="274320" cy="0"/>
          </a:xfrm>
          <a:prstGeom prst="line">
            <a:avLst/>
          </a:prstGeom>
          <a:ln w="25400">
            <a:solidFill>
              <a:srgbClr val="C9A2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9198863" y="2121408"/>
            <a:ext cx="2505456" cy="1078992"/>
          </a:xfrm>
          <a:prstGeom prst="roundRect">
            <a:avLst/>
          </a:prstGeom>
          <a:solidFill>
            <a:srgbClr val="145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63455" y="2322576"/>
            <a:ext cx="21671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1100" b="1">
                <a:solidFill>
                  <a:srgbClr val="FFFFFF"/>
                </a:solidFill>
                <a:latin typeface="Open Sans"/>
              </a:rPr>
              <a:t>WON / LOST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63455" y="2679192"/>
            <a:ext cx="216712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E9F0EA"/>
                </a:solidFill>
                <a:latin typeface="Open Sans"/>
              </a:rPr>
              <a:t>Record the outcome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675887"/>
            <a:ext cx="3474720" cy="133502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59" y="3858768"/>
            <a:ext cx="73152" cy="969264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24128" y="3858768"/>
            <a:ext cx="294436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>
                <a:solidFill>
                  <a:srgbClr val="0B3A24"/>
                </a:solidFill>
                <a:latin typeface="Montserrat"/>
              </a:rPr>
              <a:t>Lead details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4128" y="4389120"/>
            <a:ext cx="2944368" cy="4846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Keep the original message and price estimate attached to the inquiry.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61688" y="3675887"/>
            <a:ext cx="3474720" cy="133502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26279" y="3858768"/>
            <a:ext cx="73152" cy="969264"/>
          </a:xfrm>
          <a:prstGeom prst="rect">
            <a:avLst/>
          </a:prstGeom>
          <a:solidFill>
            <a:srgbClr val="145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727448" y="3858768"/>
            <a:ext cx="294436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>
                <a:solidFill>
                  <a:srgbClr val="0B3A24"/>
                </a:solidFill>
                <a:latin typeface="Montserrat"/>
              </a:rPr>
              <a:t>Shared inbox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27448" y="4389120"/>
            <a:ext cx="2944368" cy="4846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Continue the customer conversation and see unread messages.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65008" y="3675887"/>
            <a:ext cx="3474720" cy="133502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229600" y="3858768"/>
            <a:ext cx="73152" cy="969264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30768" y="3858768"/>
            <a:ext cx="294436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>
                <a:solidFill>
                  <a:srgbClr val="0B3A24"/>
                </a:solidFill>
                <a:latin typeface="Montserrat"/>
              </a:rPr>
              <a:t>Performance view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30768" y="4389120"/>
            <a:ext cx="2944368" cy="4846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Track views, contact reveals, inquiries and response measures.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543153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5C6B62"/>
                </a:solidFill>
                <a:latin typeface="Open Sans"/>
              </a:rPr>
              <a:t>Analytics availability and depth depend on your plan; actual results depend on customer demand and provider follow-up.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9260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14563D"/>
                </a:solidFill>
                <a:latin typeface="Open Sans"/>
              </a:rPr>
              <a:t>TRUST AND VISIBILITY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621792"/>
            <a:ext cx="11064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700" b="1">
                <a:solidFill>
                  <a:srgbClr val="0B3A24"/>
                </a:solidFill>
                <a:latin typeface="Montserrat"/>
              </a:rPr>
              <a:t>Build a reputation customers can evaluate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0972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>
                <a:solidFill>
                  <a:srgbClr val="5C6B62"/>
                </a:solidFill>
                <a:latin typeface="Open Sans"/>
              </a:rPr>
              <a:t>The platform makes trust signals visible and keeps paid placement transparent.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30352" y="6455664"/>
            <a:ext cx="11137392" cy="0"/>
          </a:xfrm>
          <a:prstGeom prst="line">
            <a:avLst/>
          </a:prstGeom>
          <a:ln w="12700">
            <a:solidFill>
              <a:srgbClr val="DFE6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10528"/>
            <a:ext cx="3840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800" b="1">
                <a:solidFill>
                  <a:srgbClr val="14563D"/>
                </a:solidFill>
                <a:latin typeface="Open Sans"/>
              </a:rPr>
              <a:t>EVENTSCAPE AFRICA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510528"/>
            <a:ext cx="3474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800" b="0">
                <a:solidFill>
                  <a:srgbClr val="5C6B62"/>
                </a:solidFill>
                <a:latin typeface="Open Sans"/>
              </a:rPr>
              <a:t>PROVIDER GUIDE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9224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06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" y="1901952"/>
            <a:ext cx="3493008" cy="18653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6384" y="2084832"/>
            <a:ext cx="73152" cy="149961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2084832"/>
            <a:ext cx="2962656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>
                <a:solidFill>
                  <a:srgbClr val="0B3A24"/>
                </a:solidFill>
                <a:latin typeface="Montserrat"/>
              </a:rPr>
              <a:t>Verification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2615184"/>
            <a:ext cx="2962656" cy="10149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>
                <a:solidFill>
                  <a:srgbClr val="16231C"/>
                </a:solidFill>
                <a:latin typeface="Open Sans"/>
              </a:rPr>
              <a:t>An approved badge is based on a verification record. It is not purchased with a plan.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2544" y="1901952"/>
            <a:ext cx="3493008" cy="18653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17136" y="2084832"/>
            <a:ext cx="73152" cy="1499616"/>
          </a:xfrm>
          <a:prstGeom prst="rect">
            <a:avLst/>
          </a:prstGeom>
          <a:solidFill>
            <a:srgbClr val="145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18304" y="2084832"/>
            <a:ext cx="2962656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>
                <a:solidFill>
                  <a:srgbClr val="0B3A24"/>
                </a:solidFill>
                <a:latin typeface="Montserrat"/>
              </a:rPr>
              <a:t>Customer reviews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18304" y="2615184"/>
            <a:ext cx="2962656" cy="10149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>
                <a:solidFill>
                  <a:srgbClr val="16231C"/>
                </a:solidFill>
                <a:latin typeface="Open Sans"/>
              </a:rPr>
              <a:t>Review eligibility is tied to an inquiry; providers can reply and report concerns.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901952"/>
            <a:ext cx="3493008" cy="186537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47888" y="2084832"/>
            <a:ext cx="73152" cy="149961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49056" y="2084832"/>
            <a:ext cx="2962656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500" b="1">
                <a:solidFill>
                  <a:srgbClr val="0B3A24"/>
                </a:solidFill>
                <a:latin typeface="Montserrat"/>
              </a:rPr>
              <a:t>Boosted placement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2615184"/>
            <a:ext cx="2962656" cy="10149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100" b="0">
                <a:solidFill>
                  <a:srgbClr val="16231C"/>
                </a:solidFill>
                <a:latin typeface="Open Sans"/>
              </a:rPr>
              <a:t>Promoted results are labelled, limited and return to organic ranking after expiry.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242816"/>
            <a:ext cx="10927080" cy="877824"/>
          </a:xfrm>
          <a:prstGeom prst="round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7824" y="4462272"/>
            <a:ext cx="1037844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1">
                <a:solidFill>
                  <a:srgbClr val="FFFFFF"/>
                </a:solidFill>
                <a:latin typeface="Open Sans"/>
              </a:rPr>
              <a:t>No paid plan can buy verification, customer reviews or a guaranteed search position.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656" y="5376672"/>
            <a:ext cx="10561320" cy="3931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5C6B62"/>
                </a:solidFill>
                <a:latin typeface="Open Sans"/>
              </a:rPr>
              <a:t>Keep your profile accurate, respond promptly and ask customers to use the platform’s inquiry flow.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9260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14563D"/>
                </a:solidFill>
                <a:latin typeface="Open Sans"/>
              </a:rPr>
              <a:t>PLANS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621792"/>
            <a:ext cx="11064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700" b="1">
                <a:solidFill>
                  <a:srgbClr val="0B3A24"/>
                </a:solidFill>
                <a:latin typeface="Montserrat"/>
              </a:rPr>
              <a:t>Start free, then pay for more reach and insight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0972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>
                <a:solidFill>
                  <a:srgbClr val="5C6B62"/>
                </a:solidFill>
                <a:latin typeface="Open Sans"/>
              </a:rPr>
              <a:t>Current configured monthly prices and bundles. Annual plans are not available today.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30352" y="6455664"/>
            <a:ext cx="11137392" cy="0"/>
          </a:xfrm>
          <a:prstGeom prst="line">
            <a:avLst/>
          </a:prstGeom>
          <a:ln w="12700">
            <a:solidFill>
              <a:srgbClr val="DFE6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10528"/>
            <a:ext cx="3840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800" b="1">
                <a:solidFill>
                  <a:srgbClr val="14563D"/>
                </a:solidFill>
                <a:latin typeface="Open Sans"/>
              </a:rPr>
              <a:t>EVENTSCAPE AFRICA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510528"/>
            <a:ext cx="3474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800" b="0">
                <a:solidFill>
                  <a:srgbClr val="5C6B62"/>
                </a:solidFill>
                <a:latin typeface="Open Sans"/>
              </a:rPr>
              <a:t>PROVIDER GUIDE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9224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07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216" y="1883664"/>
            <a:ext cx="2596896" cy="2432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5216" y="1883664"/>
            <a:ext cx="2596896" cy="109728"/>
          </a:xfrm>
          <a:prstGeom prst="rect">
            <a:avLst/>
          </a:prstGeom>
          <a:solidFill>
            <a:srgbClr val="145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8096" y="2139696"/>
            <a:ext cx="22128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1">
                <a:solidFill>
                  <a:srgbClr val="14563D"/>
                </a:solidFill>
                <a:latin typeface="Open Sans"/>
              </a:rPr>
              <a:t>FREE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2542032"/>
            <a:ext cx="221284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300" b="1">
                <a:solidFill>
                  <a:srgbClr val="0B3A24"/>
                </a:solidFill>
                <a:latin typeface="Montserrat"/>
              </a:rPr>
              <a:t>KES 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227832"/>
            <a:ext cx="2212848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3 listings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5 media per listing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Basic analytics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56432" y="1883664"/>
            <a:ext cx="2596896" cy="2432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456432" y="1883664"/>
            <a:ext cx="2596896" cy="109728"/>
          </a:xfrm>
          <a:prstGeom prst="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39312" y="2139696"/>
            <a:ext cx="22128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1">
                <a:solidFill>
                  <a:srgbClr val="14563D"/>
                </a:solidFill>
                <a:latin typeface="Open Sans"/>
              </a:rPr>
              <a:t>STARTER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9312" y="2542032"/>
            <a:ext cx="221284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300" b="1">
                <a:solidFill>
                  <a:srgbClr val="0B3A24"/>
                </a:solidFill>
                <a:latin typeface="Montserrat"/>
              </a:rPr>
              <a:t>KES 500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39312" y="3227832"/>
            <a:ext cx="2212848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Unlimited listings and media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1 × 7-day search boost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Basic analytics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7648" y="1883664"/>
            <a:ext cx="2596896" cy="2432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7648" y="1883664"/>
            <a:ext cx="2596896" cy="109728"/>
          </a:xfrm>
          <a:prstGeom prst="rect">
            <a:avLst/>
          </a:prstGeom>
          <a:solidFill>
            <a:srgbClr val="145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0528" y="2139696"/>
            <a:ext cx="22128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1">
                <a:solidFill>
                  <a:srgbClr val="14563D"/>
                </a:solidFill>
                <a:latin typeface="Open Sans"/>
              </a:rPr>
              <a:t>GROWTH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0528" y="2542032"/>
            <a:ext cx="221284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300" b="1">
                <a:solidFill>
                  <a:srgbClr val="0B3A24"/>
                </a:solidFill>
                <a:latin typeface="Montserrat"/>
              </a:rPr>
              <a:t>KES 1,500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0528" y="3227832"/>
            <a:ext cx="2212848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Unlimited listings and media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1 × 14-day search boost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Advanced analytics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98864" y="1883664"/>
            <a:ext cx="2596896" cy="2432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98864" y="1883664"/>
            <a:ext cx="2596896" cy="109728"/>
          </a:xfrm>
          <a:prstGeom prst="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81744" y="2139696"/>
            <a:ext cx="22128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1">
                <a:solidFill>
                  <a:srgbClr val="14563D"/>
                </a:solidFill>
                <a:latin typeface="Open Sans"/>
              </a:rPr>
              <a:t>PREMIUM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81744" y="2542032"/>
            <a:ext cx="2212848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300" b="1">
                <a:solidFill>
                  <a:srgbClr val="0B3A24"/>
                </a:solidFill>
                <a:latin typeface="Montserrat"/>
              </a:rPr>
              <a:t>KES 4,500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81744" y="3227832"/>
            <a:ext cx="2212848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Unlimited listings and media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3 × 21-day homepage boosts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0">
                <a:solidFill>
                  <a:srgbClr val="16231C"/>
                </a:solidFill>
                <a:latin typeface="Open Sans"/>
              </a:rPr>
              <a:t>Advanced analytics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" y="4590288"/>
            <a:ext cx="10789920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000" b="1">
                <a:solidFill>
                  <a:srgbClr val="16231C"/>
                </a:solidFill>
                <a:latin typeface="Open Sans"/>
              </a:rPr>
              <a:t>Boosts improve visibility in a placement for a set time; they do not guarantee leads or a particular rank.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" y="5102352"/>
            <a:ext cx="1078992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5C6B62"/>
                </a:solidFill>
                <a:latin typeface="Open Sans"/>
              </a:rPr>
              <a:t>Prices and bundles reflect current app configuration and may change. Confirm the commercial offer before quoting.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9260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14563D"/>
                </a:solidFill>
                <a:latin typeface="Open Sans"/>
              </a:rPr>
              <a:t>GET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621792"/>
            <a:ext cx="11064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2700" b="1">
                <a:solidFill>
                  <a:srgbClr val="0B3A24"/>
                </a:solidFill>
                <a:latin typeface="Montserrat"/>
              </a:rPr>
              <a:t>A complete profile is your first growth tool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25296"/>
            <a:ext cx="10972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0">
                <a:solidFill>
                  <a:srgbClr val="5C6B62"/>
                </a:solidFill>
                <a:latin typeface="Open Sans"/>
              </a:rPr>
              <a:t>Set up the basics, publish a strong first listing and make every response count.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30352" y="6455664"/>
            <a:ext cx="11137392" cy="0"/>
          </a:xfrm>
          <a:prstGeom prst="line">
            <a:avLst/>
          </a:prstGeom>
          <a:ln w="12700">
            <a:solidFill>
              <a:srgbClr val="DFE6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10528"/>
            <a:ext cx="38404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800" b="1">
                <a:solidFill>
                  <a:srgbClr val="14563D"/>
                </a:solidFill>
                <a:latin typeface="Open Sans"/>
              </a:rPr>
              <a:t>EVENTSCAPE AFRICA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510528"/>
            <a:ext cx="3474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800" b="0">
                <a:solidFill>
                  <a:srgbClr val="5C6B62"/>
                </a:solidFill>
                <a:latin typeface="Open Sans"/>
              </a:rPr>
              <a:t>PROVIDER GUIDE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9224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C9A227"/>
                </a:solidFill>
                <a:latin typeface="Open Sans"/>
              </a:rPr>
              <a:t>08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47088"/>
            <a:ext cx="5230368" cy="11704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1247" y="2103120"/>
            <a:ext cx="475488" cy="475488"/>
          </a:xfrm>
          <a:prstGeom prst="roundRect">
            <a:avLst/>
          </a:prstGeom>
          <a:solidFill>
            <a:srgbClr val="F4EE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221992"/>
            <a:ext cx="384048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0B3A24"/>
                </a:solidFill>
                <a:latin typeface="Open Sans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99616" y="2066543"/>
            <a:ext cx="4069080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400" b="1">
                <a:solidFill>
                  <a:srgbClr val="0B3A24"/>
                </a:solidFill>
                <a:latin typeface="Montserrat"/>
              </a:rPr>
              <a:t>Complete your profile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9616" y="2468880"/>
            <a:ext cx="40690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16231C"/>
                </a:solidFill>
                <a:latin typeface="Open Sans"/>
              </a:rPr>
              <a:t>Business name, clear bio, photo and service location.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4496" y="1847088"/>
            <a:ext cx="5230368" cy="11704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37376" y="2103120"/>
            <a:ext cx="475488" cy="475488"/>
          </a:xfrm>
          <a:prstGeom prst="roundRect">
            <a:avLst/>
          </a:prstGeom>
          <a:solidFill>
            <a:srgbClr val="F4EE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83096" y="2221992"/>
            <a:ext cx="384048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0B3A24"/>
                </a:solidFill>
                <a:latin typeface="Open Sans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95744" y="2066543"/>
            <a:ext cx="4069080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400" b="1">
                <a:solidFill>
                  <a:srgbClr val="0B3A24"/>
                </a:solidFill>
                <a:latin typeface="Montserrat"/>
              </a:rPr>
              <a:t>Set your operating details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95744" y="2468880"/>
            <a:ext cx="40690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16231C"/>
                </a:solidFill>
                <a:latin typeface="Open Sans"/>
              </a:rPr>
              <a:t>Service areas, working days, hours and blackout dates.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3291840"/>
            <a:ext cx="5230368" cy="11704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1247" y="3547872"/>
            <a:ext cx="475488" cy="475488"/>
          </a:xfrm>
          <a:prstGeom prst="roundRect">
            <a:avLst/>
          </a:prstGeom>
          <a:solidFill>
            <a:srgbClr val="F4EE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6968" y="3666744"/>
            <a:ext cx="384048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0B3A24"/>
                </a:solidFill>
                <a:latin typeface="Open Sans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99616" y="3511296"/>
            <a:ext cx="4069080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400" b="1">
                <a:solidFill>
                  <a:srgbClr val="0B3A24"/>
                </a:solidFill>
                <a:latin typeface="Montserrat"/>
              </a:rPr>
              <a:t>Publish a strong listing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99616" y="3913632"/>
            <a:ext cx="40690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16231C"/>
                </a:solidFill>
                <a:latin typeface="Open Sans"/>
              </a:rPr>
              <a:t>Accurate service description, price context, add-ons and quality media.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54496" y="3291840"/>
            <a:ext cx="5230368" cy="11704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37376" y="3547872"/>
            <a:ext cx="475488" cy="475488"/>
          </a:xfrm>
          <a:prstGeom prst="roundRect">
            <a:avLst/>
          </a:prstGeom>
          <a:solidFill>
            <a:srgbClr val="F4EE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83096" y="3666744"/>
            <a:ext cx="384048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400"/>
              </a:spcAft>
            </a:pPr>
            <a:r>
              <a:rPr sz="900" b="1">
                <a:solidFill>
                  <a:srgbClr val="0B3A24"/>
                </a:solidFill>
                <a:latin typeface="Open Sans"/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95744" y="3511296"/>
            <a:ext cx="4069080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400" b="1">
                <a:solidFill>
                  <a:srgbClr val="0B3A24"/>
                </a:solidFill>
                <a:latin typeface="Montserrat"/>
              </a:rPr>
              <a:t>Respond and learn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95744" y="3913632"/>
            <a:ext cx="40690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900" b="0">
                <a:solidFill>
                  <a:srgbClr val="16231C"/>
                </a:solidFill>
                <a:latin typeface="Open Sans"/>
              </a:rPr>
              <a:t>Reply to inquiries, update lead outcomes and review your performance.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76656" y="5175504"/>
            <a:ext cx="10835640" cy="713232"/>
          </a:xfrm>
          <a:prstGeom prst="roundRect">
            <a:avLst/>
          </a:prstGeom>
          <a:solidFill>
            <a:srgbClr val="0B3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400" y="5358384"/>
            <a:ext cx="10287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200" b="1">
                <a:solidFill>
                  <a:srgbClr val="FFFFFF"/>
                </a:solidFill>
                <a:latin typeface="Open Sans"/>
              </a:rPr>
              <a:t>Eventscape Africa  |  Create your provider profile and get your first service discovered.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4944" y="6007608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800" b="0">
                <a:solidFill>
                  <a:srgbClr val="5C6B62"/>
                </a:solidFill>
                <a:latin typeface="Open Sans"/>
              </a:rPr>
              <a:t>The signup URL and final commercial terms should be added before distribution.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Eventscape Africa | Provider Guide</dc:title>
  <dc:subject>Event services discovery and engagement marketplace</dc:subject>
  <dc:creator>Eventscape Africa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